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0"/>
  </p:notesMasterIdLst>
  <p:sldIdLst>
    <p:sldId id="256" r:id="rId2"/>
    <p:sldId id="267" r:id="rId3"/>
    <p:sldId id="283" r:id="rId4"/>
    <p:sldId id="319" r:id="rId5"/>
    <p:sldId id="315" r:id="rId6"/>
    <p:sldId id="313" r:id="rId7"/>
    <p:sldId id="316" r:id="rId8"/>
    <p:sldId id="317" r:id="rId9"/>
    <p:sldId id="301" r:id="rId10"/>
    <p:sldId id="288" r:id="rId11"/>
    <p:sldId id="318" r:id="rId12"/>
    <p:sldId id="320" r:id="rId13"/>
    <p:sldId id="303" r:id="rId14"/>
    <p:sldId id="305" r:id="rId15"/>
    <p:sldId id="306" r:id="rId16"/>
    <p:sldId id="293" r:id="rId17"/>
    <p:sldId id="310" r:id="rId18"/>
    <p:sldId id="289" r:id="rId19"/>
    <p:sldId id="297" r:id="rId20"/>
    <p:sldId id="291" r:id="rId21"/>
    <p:sldId id="295" r:id="rId22"/>
    <p:sldId id="292" r:id="rId23"/>
    <p:sldId id="321" r:id="rId24"/>
    <p:sldId id="294" r:id="rId25"/>
    <p:sldId id="322" r:id="rId26"/>
    <p:sldId id="311" r:id="rId27"/>
    <p:sldId id="272" r:id="rId28"/>
    <p:sldId id="312" r:id="rId29"/>
  </p:sldIdLst>
  <p:sldSz cx="9144000" cy="6858000" type="screen4x3"/>
  <p:notesSz cx="6858000" cy="9144000"/>
  <p:custDataLst>
    <p:tags r:id="rId3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2" autoAdjust="0"/>
    <p:restoredTop sz="96684" autoAdjust="0"/>
  </p:normalViewPr>
  <p:slideViewPr>
    <p:cSldViewPr>
      <p:cViewPr varScale="1">
        <p:scale>
          <a:sx n="105" d="100"/>
          <a:sy n="105" d="100"/>
        </p:scale>
        <p:origin x="129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FDE9B3-31FB-4CEB-98C8-D7B6CFC76B62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76E050-E992-427E-914D-D11B843CAC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425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6E050-E992-427E-914D-D11B843CAC0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713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6E050-E992-427E-914D-D11B843CAC0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7917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86B6F-9679-C544-B86B-D18AA046057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2321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86B6F-9679-C544-B86B-D18AA046057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38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425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11/9/2016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841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11/9/2016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684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5401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3839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0792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194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637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52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4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383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050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319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de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0" indent="0">
              <a:buNone/>
              <a:defRPr sz="2400" b="1"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0" indent="0">
              <a:buNone/>
              <a:defRPr sz="2400" b="1"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188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11/9/2016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687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494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im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nc/4.0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Design Recipe using Classes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</a:t>
            </a:r>
          </a:p>
          <a:p>
            <a:r>
              <a:rPr lang="en-US" dirty="0"/>
              <a:t>"</a:t>
            </a:r>
            <a:r>
              <a:rPr lang="en-US" dirty="0" err="1"/>
              <a:t>Bootcamp</a:t>
            </a:r>
            <a:r>
              <a:rPr lang="en-US" dirty="0"/>
              <a:t>"</a:t>
            </a:r>
          </a:p>
          <a:p>
            <a:r>
              <a:rPr lang="en-US" dirty="0"/>
              <a:t>Lesson 9.5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8" name="Picture 7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</a:t>
              </a:r>
              <a:r>
                <a:rPr lang="en-US" sz="1000"/>
                <a:t>, 2012-2015</a:t>
              </a:r>
              <a:endParaRPr lang="en-US" sz="1000" dirty="0"/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4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happened to the Observer Template?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 interface is implicitly itemization data</a:t>
            </a:r>
          </a:p>
          <a:p>
            <a:r>
              <a:rPr lang="en-US" dirty="0"/>
              <a:t>Each class that implements the interface is like an alternative of the itemization data.</a:t>
            </a:r>
          </a:p>
          <a:p>
            <a:r>
              <a:rPr lang="en-US" dirty="0"/>
              <a:t>The object system does all the </a:t>
            </a:r>
            <a:r>
              <a:rPr lang="en-US" b="1" dirty="0" err="1"/>
              <a:t>cond</a:t>
            </a:r>
            <a:r>
              <a:rPr lang="en-US" dirty="0" err="1"/>
              <a:t>'s</a:t>
            </a:r>
            <a:r>
              <a:rPr lang="en-US" dirty="0"/>
              <a:t> for you.</a:t>
            </a:r>
          </a:p>
          <a:p>
            <a:r>
              <a:rPr lang="en-US" dirty="0"/>
              <a:t>All that's left for you to do is to write the right-hand side of each </a:t>
            </a:r>
            <a:r>
              <a:rPr lang="en-US" b="1" dirty="0" err="1"/>
              <a:t>cond</a:t>
            </a:r>
            <a:r>
              <a:rPr lang="en-US" dirty="0"/>
              <a:t>-line.</a:t>
            </a:r>
          </a:p>
          <a:p>
            <a:pPr lvl="1"/>
            <a:r>
              <a:rPr lang="en-US" dirty="0"/>
              <a:t>You can use fields instead of selectors.</a:t>
            </a:r>
          </a:p>
          <a:p>
            <a:pPr lvl="1"/>
            <a:r>
              <a:rPr lang="en-US" dirty="0"/>
              <a:t>So there's no need for a separate  observer template. (Yay!)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Coding Standards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method in the class (defined with </a:t>
            </a:r>
            <a:r>
              <a:rPr lang="en-US" b="1" dirty="0"/>
              <a:t>define/public</a:t>
            </a:r>
            <a:r>
              <a:rPr lang="en-US" dirty="0"/>
              <a:t>) MUST be listed in the interface.</a:t>
            </a:r>
          </a:p>
          <a:p>
            <a:r>
              <a:rPr lang="en-US" dirty="0"/>
              <a:t>Exception: methods named </a:t>
            </a:r>
            <a:r>
              <a:rPr lang="en-US" b="1" dirty="0"/>
              <a:t>for-test:... </a:t>
            </a:r>
            <a:r>
              <a:rPr lang="en-US" dirty="0"/>
              <a:t> These methods may only be used for testing and  debugging.</a:t>
            </a:r>
          </a:p>
          <a:p>
            <a:r>
              <a:rPr lang="en-US" dirty="0"/>
              <a:t>You may have functions (defined with </a:t>
            </a:r>
            <a:r>
              <a:rPr lang="en-US" b="1" dirty="0"/>
              <a:t>define</a:t>
            </a:r>
            <a:r>
              <a:rPr lang="en-US" dirty="0"/>
              <a:t>) in your class.   These will be private to the class.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996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Coding Standards Illustrated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75760" cy="4525963"/>
          </a:xfrm>
        </p:spPr>
        <p:txBody>
          <a:bodyPr>
            <a:normAutofit fontScale="32500" lnSpcReduction="20000"/>
          </a:bodyPr>
          <a:lstStyle/>
          <a:p>
            <a:r>
              <a:rPr lang="en-US" dirty="0"/>
              <a:t>;; A Foo is an object of any class that implements Foo&lt;%&gt;</a:t>
            </a:r>
          </a:p>
          <a:p>
            <a:r>
              <a:rPr lang="en-US" dirty="0"/>
              <a:t>;; Module such-and-so expects to work with a list of Foo’s.</a:t>
            </a:r>
          </a:p>
          <a:p>
            <a:endParaRPr lang="en-US" dirty="0"/>
          </a:p>
          <a:p>
            <a:r>
              <a:rPr lang="en-US" dirty="0"/>
              <a:t>(define Foo&lt;%&gt;</a:t>
            </a:r>
          </a:p>
          <a:p>
            <a:r>
              <a:rPr lang="en-US" dirty="0"/>
              <a:t>  (interface ()</a:t>
            </a:r>
          </a:p>
          <a:p>
            <a:endParaRPr lang="en-US" dirty="0"/>
          </a:p>
          <a:p>
            <a:r>
              <a:rPr lang="en-US" dirty="0"/>
              <a:t>    ; -&gt; Integer</a:t>
            </a:r>
          </a:p>
          <a:p>
            <a:r>
              <a:rPr lang="en-US" dirty="0"/>
              <a:t>    ; purpose statement omitted...</a:t>
            </a:r>
          </a:p>
          <a:p>
            <a:r>
              <a:rPr lang="en-US" dirty="0"/>
              <a:t>    m1</a:t>
            </a:r>
          </a:p>
          <a:p>
            <a:endParaRPr lang="en-US" dirty="0"/>
          </a:p>
          <a:p>
            <a:r>
              <a:rPr lang="en-US" dirty="0"/>
              <a:t>    ; Bar -&gt; Foo</a:t>
            </a:r>
          </a:p>
          <a:p>
            <a:r>
              <a:rPr lang="en-US" dirty="0"/>
              <a:t>    ; purpose statement omitted...</a:t>
            </a:r>
          </a:p>
          <a:p>
            <a:r>
              <a:rPr lang="en-US" dirty="0"/>
              <a:t>    add-bar))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267200" cy="4525963"/>
          </a:xfrm>
        </p:spPr>
        <p:txBody>
          <a:bodyPr>
            <a:normAutofit fontScale="32500" lnSpcReduction="20000"/>
          </a:bodyPr>
          <a:lstStyle/>
          <a:p>
            <a:r>
              <a:rPr lang="en-US" dirty="0"/>
              <a:t>;; Constructor Template for Class1%:</a:t>
            </a:r>
          </a:p>
          <a:p>
            <a:r>
              <a:rPr lang="en-US" dirty="0"/>
              <a:t>;; (new Class1% [a </a:t>
            </a:r>
            <a:r>
              <a:rPr lang="en-US" dirty="0" err="1"/>
              <a:t>Int</a:t>
            </a:r>
            <a:r>
              <a:rPr lang="en-US" dirty="0"/>
              <a:t>][b Bool][c Foo])</a:t>
            </a:r>
          </a:p>
          <a:p>
            <a:r>
              <a:rPr lang="en-US" dirty="0"/>
              <a:t>;; </a:t>
            </a:r>
            <a:r>
              <a:rPr lang="en-US" dirty="0" err="1"/>
              <a:t>Interp</a:t>
            </a:r>
            <a:r>
              <a:rPr lang="en-US" dirty="0"/>
              <a:t>: an object of Class1% represents a ....</a:t>
            </a:r>
          </a:p>
          <a:p>
            <a:endParaRPr lang="en-US" dirty="0"/>
          </a:p>
          <a:p>
            <a:r>
              <a:rPr lang="en-US" dirty="0"/>
              <a:t>(define Class1%</a:t>
            </a:r>
          </a:p>
          <a:p>
            <a:r>
              <a:rPr lang="en-US" dirty="0"/>
              <a:t>  (class* object% (Foo&lt;%&gt;)</a:t>
            </a:r>
          </a:p>
          <a:p>
            <a:endParaRPr lang="en-US" dirty="0"/>
          </a:p>
          <a:p>
            <a:r>
              <a:rPr lang="en-US" dirty="0"/>
              <a:t>    (</a:t>
            </a:r>
            <a:r>
              <a:rPr lang="en-US" dirty="0" err="1"/>
              <a:t>init</a:t>
            </a:r>
            <a:r>
              <a:rPr lang="en-US" dirty="0"/>
              <a:t>-field a b c) </a:t>
            </a:r>
          </a:p>
          <a:p>
            <a:r>
              <a:rPr lang="en-US" dirty="0"/>
              <a:t>    ;; interpretations omitted...</a:t>
            </a:r>
          </a:p>
          <a:p>
            <a:r>
              <a:rPr lang="en-US" dirty="0"/>
              <a:t>    </a:t>
            </a:r>
          </a:p>
          <a:p>
            <a:r>
              <a:rPr lang="en-US" dirty="0"/>
              <a:t>    (field [LOCAL-CONSTANT ...])</a:t>
            </a:r>
          </a:p>
          <a:p>
            <a:r>
              <a:rPr lang="en-US" dirty="0"/>
              <a:t>    ;; interpretation omitted</a:t>
            </a:r>
          </a:p>
          <a:p>
            <a:endParaRPr lang="en-US" dirty="0"/>
          </a:p>
          <a:p>
            <a:r>
              <a:rPr lang="en-US" dirty="0"/>
              <a:t>    (super-new)</a:t>
            </a:r>
          </a:p>
          <a:p>
            <a:endParaRPr lang="en-US" dirty="0"/>
          </a:p>
          <a:p>
            <a:r>
              <a:rPr lang="en-US" dirty="0"/>
              <a:t>    ; m1 : -&gt; Integer</a:t>
            </a:r>
          </a:p>
          <a:p>
            <a:r>
              <a:rPr lang="en-US" dirty="0"/>
              <a:t>    ; purpose statement omitted...</a:t>
            </a:r>
          </a:p>
          <a:p>
            <a:r>
              <a:rPr lang="en-US" dirty="0"/>
              <a:t>    (define/public (m1) ...)</a:t>
            </a:r>
          </a:p>
          <a:p>
            <a:endParaRPr lang="en-US" dirty="0"/>
          </a:p>
          <a:p>
            <a:r>
              <a:rPr lang="en-US" dirty="0"/>
              <a:t>    ; add-bar : Bar -&gt; Foo</a:t>
            </a:r>
          </a:p>
          <a:p>
            <a:r>
              <a:rPr lang="en-US" dirty="0"/>
              <a:t>    (define/public (add-bar b) ...)</a:t>
            </a:r>
          </a:p>
          <a:p>
            <a:endParaRPr lang="en-US" dirty="0"/>
          </a:p>
          <a:p>
            <a:r>
              <a:rPr lang="en-US" dirty="0"/>
              <a:t>   </a:t>
            </a:r>
            <a:r>
              <a:rPr lang="en-US" strike="sngStrike" dirty="0"/>
              <a:t> (define/public (method-not-in-interface ...) ...)</a:t>
            </a:r>
          </a:p>
          <a:p>
            <a:endParaRPr lang="en-US" dirty="0"/>
          </a:p>
          <a:p>
            <a:r>
              <a:rPr lang="en-US" dirty="0"/>
              <a:t>    (define (function1 ...) a b c this ...)</a:t>
            </a:r>
          </a:p>
          <a:p>
            <a:r>
              <a:rPr lang="en-US" dirty="0"/>
              <a:t>    (define (function2 ...) a b c this ...)</a:t>
            </a:r>
          </a:p>
          <a:p>
            <a:endParaRPr lang="en-US" dirty="0"/>
          </a:p>
          <a:p>
            <a:r>
              <a:rPr lang="en-US" dirty="0"/>
              <a:t>    ;; for-test:... methods don't need to be </a:t>
            </a:r>
          </a:p>
          <a:p>
            <a:r>
              <a:rPr lang="en-US" dirty="0"/>
              <a:t>    ;; in the interface</a:t>
            </a:r>
          </a:p>
          <a:p>
            <a:endParaRPr lang="en-US" dirty="0"/>
          </a:p>
          <a:p>
            <a:r>
              <a:rPr lang="en-US" dirty="0"/>
              <a:t>    (define/public (for-test:test-fcn1 ...) ...)</a:t>
            </a:r>
          </a:p>
          <a:p>
            <a:endParaRPr lang="en-US" dirty="0"/>
          </a:p>
          <a:p>
            <a:r>
              <a:rPr lang="en-US" dirty="0"/>
              <a:t>    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12</a:t>
            </a:fld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466606" y="2804319"/>
            <a:ext cx="1524000" cy="609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Constants used only in one class should be fields.</a:t>
            </a:r>
          </a:p>
        </p:txBody>
      </p:sp>
      <p:cxnSp>
        <p:nvCxnSpPr>
          <p:cNvPr id="20" name="Straight Arrow Connector 19"/>
          <p:cNvCxnSpPr>
            <a:stCxn id="18" idx="1"/>
          </p:cNvCxnSpPr>
          <p:nvPr/>
        </p:nvCxnSpPr>
        <p:spPr>
          <a:xfrm flipH="1" flipV="1">
            <a:off x="6553200" y="2961276"/>
            <a:ext cx="913406" cy="1478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438400" y="3598453"/>
            <a:ext cx="1866900" cy="685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No methods except those listed in the interface</a:t>
            </a:r>
          </a:p>
        </p:txBody>
      </p:sp>
      <p:cxnSp>
        <p:nvCxnSpPr>
          <p:cNvPr id="23" name="Straight Arrow Connector 22"/>
          <p:cNvCxnSpPr>
            <a:stCxn id="21" idx="3"/>
          </p:cNvCxnSpPr>
          <p:nvPr/>
        </p:nvCxnSpPr>
        <p:spPr>
          <a:xfrm>
            <a:off x="4305300" y="3941353"/>
            <a:ext cx="609600" cy="4695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1981200" y="4397796"/>
            <a:ext cx="2324100" cy="945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If you think you need a private method, use a function instead.  Functions can refer to fields and to </a:t>
            </a:r>
            <a:r>
              <a:rPr lang="en-US" sz="1200" b="1" dirty="0">
                <a:solidFill>
                  <a:schemeClr val="tx1"/>
                </a:solidFill>
              </a:rPr>
              <a:t>this</a:t>
            </a:r>
            <a:r>
              <a:rPr lang="en-US" sz="1200" dirty="0">
                <a:solidFill>
                  <a:schemeClr val="tx1"/>
                </a:solidFill>
              </a:rPr>
              <a:t>. These functions will not be accessible outside the class</a:t>
            </a:r>
          </a:p>
        </p:txBody>
      </p:sp>
      <p:cxnSp>
        <p:nvCxnSpPr>
          <p:cNvPr id="31" name="Straight Arrow Connector 30"/>
          <p:cNvCxnSpPr>
            <a:stCxn id="24" idx="3"/>
          </p:cNvCxnSpPr>
          <p:nvPr/>
        </p:nvCxnSpPr>
        <p:spPr>
          <a:xfrm flipV="1">
            <a:off x="4305300" y="4746781"/>
            <a:ext cx="609600" cy="1237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1981200" y="5536405"/>
            <a:ext cx="2324100" cy="7723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Exception: methods named </a:t>
            </a:r>
            <a:r>
              <a:rPr lang="en-US" sz="1200" b="1" dirty="0">
                <a:solidFill>
                  <a:schemeClr val="tx1"/>
                </a:solidFill>
              </a:rPr>
              <a:t>for-test:...</a:t>
            </a:r>
            <a:r>
              <a:rPr lang="en-US" sz="1200" dirty="0">
                <a:solidFill>
                  <a:schemeClr val="tx1"/>
                </a:solidFill>
              </a:rPr>
              <a:t> need not be in the interface, but they may only be used for testing.</a:t>
            </a:r>
          </a:p>
        </p:txBody>
      </p:sp>
      <p:cxnSp>
        <p:nvCxnSpPr>
          <p:cNvPr id="36" name="Straight Arrow Connector 35"/>
          <p:cNvCxnSpPr>
            <a:stCxn id="34" idx="3"/>
          </p:cNvCxnSpPr>
          <p:nvPr/>
        </p:nvCxnSpPr>
        <p:spPr>
          <a:xfrm flipV="1">
            <a:off x="4305300" y="5407065"/>
            <a:ext cx="609600" cy="515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457200" y="1600200"/>
            <a:ext cx="4175760" cy="353932"/>
          </a:xfrm>
          <a:prstGeom prst="round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010397" y="2578644"/>
            <a:ext cx="1181100" cy="6056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/>
              <a:t>Data Definitions go with Interfaces</a:t>
            </a:r>
          </a:p>
        </p:txBody>
      </p:sp>
      <p:cxnSp>
        <p:nvCxnSpPr>
          <p:cNvPr id="16" name="Straight Arrow Connector 15"/>
          <p:cNvCxnSpPr>
            <a:stCxn id="14" idx="0"/>
          </p:cNvCxnSpPr>
          <p:nvPr/>
        </p:nvCxnSpPr>
        <p:spPr>
          <a:xfrm flipH="1" flipV="1">
            <a:off x="3124200" y="1954132"/>
            <a:ext cx="476747" cy="6245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4716780" y="1600200"/>
            <a:ext cx="2903220" cy="533400"/>
          </a:xfrm>
          <a:prstGeom prst="round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772400" y="1781871"/>
            <a:ext cx="1211580" cy="8976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/>
              <a:t>Classes have Constructor Templates and Interpretations</a:t>
            </a:r>
          </a:p>
        </p:txBody>
      </p:sp>
      <p:cxnSp>
        <p:nvCxnSpPr>
          <p:cNvPr id="25" name="Straight Arrow Connector 24"/>
          <p:cNvCxnSpPr>
            <a:stCxn id="19" idx="1"/>
          </p:cNvCxnSpPr>
          <p:nvPr/>
        </p:nvCxnSpPr>
        <p:spPr>
          <a:xfrm flipH="1" flipV="1">
            <a:off x="7620000" y="2133600"/>
            <a:ext cx="152400" cy="970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0996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Step 3: Method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Each method definition should have a contract that is the same as the contract in the interface.</a:t>
            </a:r>
          </a:p>
          <a:p>
            <a:r>
              <a:rPr lang="en-US" dirty="0"/>
              <a:t>A method may have a purpose statement that specializes the purpose statement in the interface to the current class.</a:t>
            </a:r>
          </a:p>
          <a:p>
            <a:r>
              <a:rPr lang="en-US" dirty="0"/>
              <a:t>Each method should have examples if needed  to clarify the purpose statement.</a:t>
            </a:r>
          </a:p>
          <a:p>
            <a:r>
              <a:rPr lang="en-US" dirty="0"/>
              <a:t>Each method should have associated tests.  These will occur later in the file, with the unit tests.</a:t>
            </a:r>
          </a:p>
          <a:p>
            <a:r>
              <a:rPr lang="en-US" dirty="0"/>
              <a:t>Document your method with a strategy if needed for explanation.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343400" y="5784057"/>
            <a:ext cx="31242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Remember,  a strategy is a tweet-sized description of how your function works</a:t>
            </a:r>
          </a:p>
        </p:txBody>
      </p:sp>
    </p:spTree>
    <p:extLst>
      <p:ext uri="{BB962C8B-B14F-4D97-AF65-F5344CB8AC3E}">
        <p14:creationId xmlns:p14="http://schemas.microsoft.com/office/powerpoint/2010/main" val="24455082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Contracts and Purpose Statements in a Class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(define Bomb%</a:t>
            </a:r>
          </a:p>
          <a:p>
            <a:r>
              <a:rPr lang="en-US" sz="1400" dirty="0"/>
              <a:t>  (class* object% (Widget&lt;%&gt;)</a:t>
            </a:r>
          </a:p>
          <a:p>
            <a:r>
              <a:rPr lang="en-US" sz="1400" dirty="0"/>
              <a:t>    ...   </a:t>
            </a:r>
          </a:p>
          <a:p>
            <a:r>
              <a:rPr lang="en-US" sz="1400" dirty="0"/>
              <a:t>    ;; after-tick : -&gt; Widget</a:t>
            </a:r>
          </a:p>
          <a:p>
            <a:r>
              <a:rPr lang="en-US" sz="1400" dirty="0"/>
              <a:t>    ;; RETURNS: A bomb like this one, but as it should be after a tick</a:t>
            </a:r>
          </a:p>
          <a:p>
            <a:r>
              <a:rPr lang="en-US" sz="1400" dirty="0"/>
              <a:t>    ;; DETAILS: the bomb moves vertically by BOMB-SPEED</a:t>
            </a:r>
          </a:p>
          <a:p>
            <a:r>
              <a:rPr lang="en-US" sz="1400" dirty="0"/>
              <a:t>    (define/public (after-tick)</a:t>
            </a:r>
          </a:p>
          <a:p>
            <a:r>
              <a:rPr lang="en-US" sz="1400" dirty="0"/>
              <a:t>      (new Bomb% [x x][y (+ y BOMB-SPEED)]))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cxnSp>
        <p:nvCxnSpPr>
          <p:cNvPr id="7" name="Straight Arrow Connector 6"/>
          <p:cNvCxnSpPr>
            <a:stCxn id="4" idx="1"/>
          </p:cNvCxnSpPr>
          <p:nvPr/>
        </p:nvCxnSpPr>
        <p:spPr>
          <a:xfrm flipH="1">
            <a:off x="2971800" y="2696369"/>
            <a:ext cx="1143000" cy="7326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114800" y="2057400"/>
            <a:ext cx="3733800" cy="12779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/>
              <a:t>Since </a:t>
            </a:r>
            <a:r>
              <a:rPr lang="en-US" sz="1600" b="1" dirty="0"/>
              <a:t>Bomb%  </a:t>
            </a:r>
            <a:r>
              <a:rPr lang="en-US" sz="1600" dirty="0"/>
              <a:t>implements the </a:t>
            </a:r>
            <a:r>
              <a:rPr lang="en-US" sz="1600" b="1" dirty="0"/>
              <a:t>Widget&lt;%&gt; </a:t>
            </a:r>
            <a:r>
              <a:rPr lang="en-US" sz="1600" dirty="0"/>
              <a:t>interface, the value of </a:t>
            </a:r>
            <a:r>
              <a:rPr lang="en-US" sz="1600" b="1" dirty="0"/>
              <a:t>(after-tick) </a:t>
            </a:r>
            <a:r>
              <a:rPr lang="en-US" sz="1600" dirty="0"/>
              <a:t>is a </a:t>
            </a:r>
            <a:r>
              <a:rPr lang="en-US" sz="1600" b="1" dirty="0"/>
              <a:t>Widget</a:t>
            </a:r>
            <a:r>
              <a:rPr lang="en-US" sz="1600" dirty="0"/>
              <a:t>.  So </a:t>
            </a:r>
            <a:r>
              <a:rPr lang="en-US" sz="1600" b="1" dirty="0"/>
              <a:t>after-tick</a:t>
            </a:r>
            <a:r>
              <a:rPr lang="en-US" sz="1600" dirty="0"/>
              <a:t> satisfies its contract. </a:t>
            </a:r>
            <a:endParaRPr lang="en-US" sz="1600" b="1" dirty="0"/>
          </a:p>
        </p:txBody>
      </p:sp>
      <p:sp>
        <p:nvSpPr>
          <p:cNvPr id="14" name="Rectangle 13"/>
          <p:cNvSpPr/>
          <p:nvPr/>
        </p:nvSpPr>
        <p:spPr>
          <a:xfrm>
            <a:off x="5791200" y="4343400"/>
            <a:ext cx="3200400" cy="1066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Here’s an example of a refined purpose statement</a:t>
            </a:r>
          </a:p>
        </p:txBody>
      </p:sp>
      <p:cxnSp>
        <p:nvCxnSpPr>
          <p:cNvPr id="16" name="Straight Arrow Connector 15"/>
          <p:cNvCxnSpPr>
            <a:stCxn id="14" idx="1"/>
          </p:cNvCxnSpPr>
          <p:nvPr/>
        </p:nvCxnSpPr>
        <p:spPr>
          <a:xfrm flipH="1" flipV="1">
            <a:off x="5029200" y="4197350"/>
            <a:ext cx="762000" cy="6794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048000" y="5211763"/>
            <a:ext cx="24384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This one is so simple it doesn’t need any examples.</a:t>
            </a:r>
          </a:p>
        </p:txBody>
      </p:sp>
    </p:spTree>
    <p:extLst>
      <p:ext uri="{BB962C8B-B14F-4D97-AF65-F5344CB8AC3E}">
        <p14:creationId xmlns:p14="http://schemas.microsoft.com/office/powerpoint/2010/main" val="28927805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and Tests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Examples and tests will generally be different.</a:t>
            </a:r>
          </a:p>
          <a:p>
            <a:r>
              <a:rPr lang="en-US" dirty="0"/>
              <a:t>Put examples with the method.</a:t>
            </a:r>
          </a:p>
          <a:p>
            <a:r>
              <a:rPr lang="en-US" dirty="0"/>
              <a:t>Phrase examples in terms of information (not data) whenever possible.</a:t>
            </a:r>
          </a:p>
          <a:p>
            <a:r>
              <a:rPr lang="en-US" dirty="0"/>
              <a:t>Use meaningful names, etc., just as before.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7261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4: Unit Tests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Write tests for a class after each class, or at the end of your file, whichever is clearer.</a:t>
            </a:r>
          </a:p>
          <a:p>
            <a:r>
              <a:rPr lang="en-US" dirty="0"/>
              <a:t>Don’t use </a:t>
            </a:r>
            <a:r>
              <a:rPr lang="en-US" b="1" dirty="0"/>
              <a:t>equal? </a:t>
            </a:r>
            <a:r>
              <a:rPr lang="en-US" dirty="0"/>
              <a:t>on objects.  Test observable behavior instead, as we did in the preceding lesson.</a:t>
            </a:r>
          </a:p>
          <a:p>
            <a:r>
              <a:rPr lang="en-US" dirty="0"/>
              <a:t>Construct testing scenarios and check to see that your objects have the right observable values afterwards.</a:t>
            </a:r>
          </a:p>
          <a:p>
            <a:r>
              <a:rPr lang="en-US" dirty="0"/>
              <a:t>We still want 100% expression coverage, except for calls to </a:t>
            </a:r>
            <a:r>
              <a:rPr lang="en-US" b="1" dirty="0"/>
              <a:t>big-bang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happened to the strategy?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interests of keeping your workload down, we will not require you to write down design strategies for most methods.</a:t>
            </a:r>
          </a:p>
          <a:p>
            <a:r>
              <a:rPr lang="en-US" dirty="0"/>
              <a:t>Write down strategies only when they’re helpful.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8155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Simple method definitions don't need design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(define/public (weight) (* l l))</a:t>
            </a:r>
          </a:p>
          <a:p>
            <a:pPr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(define/public (volume)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(* (send this height)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(send this area)))</a:t>
            </a:r>
          </a:p>
          <a:p>
            <a:pPr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Method definitions that don't need design strategies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(define/public (weight) 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(+ (send front weight)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(send back weight)))</a:t>
            </a:r>
          </a:p>
          <a:p>
            <a:pPr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(define/public (volume other-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obj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 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(* (send other-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obj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area)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(send other-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obj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height)))</a:t>
            </a:r>
          </a:p>
          <a:p>
            <a:pPr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486400" y="2286000"/>
            <a:ext cx="3169920" cy="685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You could describe this as “recur on front and back” if you wanted, but you don’t have to.</a:t>
            </a:r>
          </a:p>
        </p:txBody>
      </p:sp>
      <p:sp>
        <p:nvSpPr>
          <p:cNvPr id="6" name="Rectangle 5"/>
          <p:cNvSpPr/>
          <p:nvPr/>
        </p:nvSpPr>
        <p:spPr>
          <a:xfrm>
            <a:off x="5989320" y="4724400"/>
            <a:ext cx="2667000" cy="685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You could this as “get needed data from </a:t>
            </a:r>
            <a:r>
              <a:rPr lang="en-US" sz="1400" b="1" dirty="0">
                <a:solidFill>
                  <a:schemeClr val="tx1"/>
                </a:solidFill>
              </a:rPr>
              <a:t>other-</a:t>
            </a:r>
            <a:r>
              <a:rPr lang="en-US" sz="1400" b="1" dirty="0" err="1">
                <a:solidFill>
                  <a:schemeClr val="tx1"/>
                </a:solidFill>
              </a:rPr>
              <a:t>obj</a:t>
            </a:r>
            <a:r>
              <a:rPr lang="en-US" sz="1400" dirty="0">
                <a:solidFill>
                  <a:schemeClr val="tx1"/>
                </a:solidFill>
              </a:rPr>
              <a:t>” if you wanted, but you don’t have to.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of this lesson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See how the design recipe and its deliverables should appear in an object-oriented system</a:t>
            </a:r>
          </a:p>
          <a:p>
            <a:r>
              <a:rPr lang="en-US" dirty="0"/>
              <a:t>Note:  this is about OUR coding standards.  Your workplace may have different standards.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This also doesn't need a design strategy, but it might help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STRATEGY: Use HOF map to send after-tick to each of the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 widgets</a:t>
            </a:r>
          </a:p>
          <a:p>
            <a:pPr>
              <a:spcBef>
                <a:spcPts val="0"/>
              </a:spcBef>
              <a:buNone/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(define/public (after-tick)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(new World%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[widgets (map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          (lambda (widget</a:t>
            </a:r>
            <a:r>
              <a:rPr lang="en-US" sz="2000" b="1">
                <a:latin typeface="Consolas" pitchFamily="49" charset="0"/>
                <a:cs typeface="Consolas" pitchFamily="49" charset="0"/>
              </a:rPr>
              <a:t>) (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send widget after-tick))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              widgets)]))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Another method  where the design strategy is optional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STRATEGY: Cases on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MouseEvent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mev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(define/public (after-mouse-event mx my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mev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[(mouse=?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mev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"button-down") ...]</a:t>
            </a:r>
          </a:p>
          <a:p>
            <a:pPr>
              <a:spcBef>
                <a:spcPts val="0"/>
              </a:spcBef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[(mouse=?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mev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"drag") ...]</a:t>
            </a:r>
          </a:p>
          <a:p>
            <a:pPr>
              <a:spcBef>
                <a:spcPts val="0"/>
              </a:spcBef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[(mouse=?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mev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"button-up") ...]</a:t>
            </a:r>
          </a:p>
          <a:p>
            <a:pPr>
              <a:spcBef>
                <a:spcPts val="0"/>
              </a:spcBef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[else ...]))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Complicated things need strategies to  document them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300" b="1" dirty="0"/>
              <a:t>(define Graph%</a:t>
            </a:r>
          </a:p>
          <a:p>
            <a:pPr>
              <a:spcBef>
                <a:spcPts val="0"/>
              </a:spcBef>
              <a:buNone/>
            </a:pPr>
            <a:r>
              <a:rPr lang="en-US" sz="1300" b="1" dirty="0"/>
              <a:t> (class* object% ()</a:t>
            </a:r>
          </a:p>
          <a:p>
            <a:pPr>
              <a:spcBef>
                <a:spcPts val="0"/>
              </a:spcBef>
              <a:buNone/>
            </a:pPr>
            <a:r>
              <a:rPr lang="en-US" sz="1300" b="1" dirty="0"/>
              <a:t>     ...</a:t>
            </a:r>
          </a:p>
          <a:p>
            <a:pPr>
              <a:spcBef>
                <a:spcPts val="0"/>
              </a:spcBef>
              <a:buNone/>
            </a:pPr>
            <a:r>
              <a:rPr lang="en-US" sz="1300" b="1" dirty="0"/>
              <a:t> </a:t>
            </a:r>
            <a:endParaRPr lang="en-US" sz="1300" b="1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</a:pPr>
            <a:r>
              <a:rPr lang="en-US" sz="1300" b="1" dirty="0"/>
              <a:t> </a:t>
            </a:r>
            <a:r>
              <a:rPr lang="en-US" sz="1300" dirty="0"/>
              <a:t>(define/public (path? </a:t>
            </a:r>
            <a:r>
              <a:rPr lang="en-US" sz="1300" dirty="0" err="1"/>
              <a:t>src</a:t>
            </a:r>
            <a:r>
              <a:rPr lang="en-US" sz="1300" dirty="0"/>
              <a:t> </a:t>
            </a:r>
            <a:r>
              <a:rPr lang="en-US" sz="1300" dirty="0" err="1"/>
              <a:t>tgt</a:t>
            </a:r>
            <a:r>
              <a:rPr lang="en-US" sz="1300" dirty="0"/>
              <a:t>)</a:t>
            </a:r>
          </a:p>
          <a:p>
            <a:pPr>
              <a:spcBef>
                <a:spcPts val="0"/>
              </a:spcBef>
            </a:pPr>
            <a:r>
              <a:rPr lang="en-US" sz="1300" dirty="0"/>
              <a:t>  (local</a:t>
            </a:r>
          </a:p>
          <a:p>
            <a:pPr>
              <a:spcBef>
                <a:spcPts val="0"/>
              </a:spcBef>
            </a:pPr>
            <a:r>
              <a:rPr lang="en-US" sz="1300" dirty="0"/>
              <a:t>    ((define (reachable-from? recent nodes)</a:t>
            </a:r>
          </a:p>
          <a:p>
            <a:pPr>
              <a:spcBef>
                <a:spcPts val="0"/>
              </a:spcBef>
            </a:pPr>
            <a:r>
              <a:rPr lang="en-US" sz="1300" dirty="0"/>
              <a:t>       ;; RETURNS: true </a:t>
            </a:r>
            <a:r>
              <a:rPr lang="en-US" sz="1300" dirty="0" err="1"/>
              <a:t>iff</a:t>
            </a:r>
            <a:r>
              <a:rPr lang="en-US" sz="1300" dirty="0"/>
              <a:t> there is a path from </a:t>
            </a:r>
            <a:r>
              <a:rPr lang="en-US" sz="1300" dirty="0" err="1"/>
              <a:t>src</a:t>
            </a:r>
            <a:r>
              <a:rPr lang="en-US" sz="1300" dirty="0"/>
              <a:t> to </a:t>
            </a:r>
            <a:r>
              <a:rPr lang="en-US" sz="1300" dirty="0" err="1"/>
              <a:t>tgt</a:t>
            </a:r>
            <a:r>
              <a:rPr lang="en-US" sz="1300" dirty="0"/>
              <a:t> in this graph</a:t>
            </a:r>
          </a:p>
          <a:p>
            <a:pPr>
              <a:spcBef>
                <a:spcPts val="0"/>
              </a:spcBef>
            </a:pPr>
            <a:r>
              <a:rPr lang="en-US" sz="1300" dirty="0"/>
              <a:t>       ;; INVARIANT: recent is a subset of nodes</a:t>
            </a:r>
          </a:p>
          <a:p>
            <a:pPr>
              <a:spcBef>
                <a:spcPts val="0"/>
              </a:spcBef>
            </a:pPr>
            <a:r>
              <a:rPr lang="en-US" sz="1300" dirty="0"/>
              <a:t>       ;; AND:</a:t>
            </a:r>
          </a:p>
          <a:p>
            <a:pPr>
              <a:spcBef>
                <a:spcPts val="0"/>
              </a:spcBef>
            </a:pPr>
            <a:r>
              <a:rPr lang="en-US" sz="1300" dirty="0"/>
              <a:t>       ;;   (there is a path from </a:t>
            </a:r>
            <a:r>
              <a:rPr lang="en-US" sz="1300" dirty="0" err="1"/>
              <a:t>src</a:t>
            </a:r>
            <a:r>
              <a:rPr lang="en-US" sz="1300" dirty="0"/>
              <a:t> to </a:t>
            </a:r>
            <a:r>
              <a:rPr lang="en-US" sz="1300" dirty="0" err="1"/>
              <a:t>tgt</a:t>
            </a:r>
            <a:r>
              <a:rPr lang="en-US" sz="1300" dirty="0"/>
              <a:t> in this graph)</a:t>
            </a:r>
          </a:p>
          <a:p>
            <a:pPr>
              <a:spcBef>
                <a:spcPts val="0"/>
              </a:spcBef>
            </a:pPr>
            <a:r>
              <a:rPr lang="en-US" sz="1300" dirty="0"/>
              <a:t>       ;;   </a:t>
            </a:r>
            <a:r>
              <a:rPr lang="en-US" sz="1300" dirty="0" err="1"/>
              <a:t>iff</a:t>
            </a:r>
            <a:r>
              <a:rPr lang="en-US" sz="1300" dirty="0"/>
              <a:t> (there is a path from newest to </a:t>
            </a:r>
            <a:r>
              <a:rPr lang="en-US" sz="1300" dirty="0" err="1"/>
              <a:t>tgt</a:t>
            </a:r>
            <a:r>
              <a:rPr lang="en-US" sz="1300" dirty="0"/>
              <a:t>)</a:t>
            </a:r>
          </a:p>
          <a:p>
            <a:pPr>
              <a:spcBef>
                <a:spcPts val="0"/>
              </a:spcBef>
            </a:pPr>
            <a:r>
              <a:rPr lang="en-US" sz="1300" dirty="0"/>
              <a:t>       ;; STRATEGY: recur on successors of newest; halt when </a:t>
            </a:r>
            <a:r>
              <a:rPr lang="en-US" sz="1300" dirty="0" err="1"/>
              <a:t>tgt</a:t>
            </a:r>
            <a:r>
              <a:rPr lang="en-US" sz="1300" dirty="0"/>
              <a:t> is</a:t>
            </a:r>
          </a:p>
          <a:p>
            <a:pPr>
              <a:spcBef>
                <a:spcPts val="0"/>
              </a:spcBef>
            </a:pPr>
            <a:r>
              <a:rPr lang="en-US" sz="1300" dirty="0"/>
              <a:t>       ;; found. </a:t>
            </a:r>
          </a:p>
          <a:p>
            <a:pPr>
              <a:spcBef>
                <a:spcPts val="0"/>
              </a:spcBef>
            </a:pPr>
            <a:r>
              <a:rPr lang="en-US" sz="1300" dirty="0"/>
              <a:t>       ;; HALTING MEASURE: the number of graph nodes _not_ in 'nodes'</a:t>
            </a:r>
          </a:p>
          <a:p>
            <a:pPr>
              <a:spcBef>
                <a:spcPts val="0"/>
              </a:spcBef>
            </a:pPr>
            <a:r>
              <a:rPr lang="en-US" sz="1300" dirty="0"/>
              <a:t>       (</a:t>
            </a:r>
            <a:r>
              <a:rPr lang="en-US" sz="1300" dirty="0" err="1"/>
              <a:t>cond</a:t>
            </a:r>
            <a:endParaRPr lang="en-US" sz="1300" dirty="0"/>
          </a:p>
          <a:p>
            <a:pPr>
              <a:spcBef>
                <a:spcPts val="0"/>
              </a:spcBef>
            </a:pPr>
            <a:r>
              <a:rPr lang="en-US" sz="1300" dirty="0"/>
              <a:t>         [(member </a:t>
            </a:r>
            <a:r>
              <a:rPr lang="en-US" sz="1300" dirty="0" err="1"/>
              <a:t>tgt</a:t>
            </a:r>
            <a:r>
              <a:rPr lang="en-US" sz="1300" dirty="0"/>
              <a:t> newest) true]</a:t>
            </a:r>
          </a:p>
          <a:p>
            <a:pPr>
              <a:spcBef>
                <a:spcPts val="0"/>
              </a:spcBef>
            </a:pPr>
            <a:r>
              <a:rPr lang="en-US" sz="1300" dirty="0"/>
              <a:t>         [else (local</a:t>
            </a:r>
          </a:p>
          <a:p>
            <a:pPr>
              <a:spcBef>
                <a:spcPts val="0"/>
              </a:spcBef>
            </a:pPr>
            <a:r>
              <a:rPr lang="en-US" sz="1300" dirty="0"/>
              <a:t>                 ((define candidates (set-diff </a:t>
            </a:r>
          </a:p>
          <a:p>
            <a:pPr>
              <a:spcBef>
                <a:spcPts val="0"/>
              </a:spcBef>
            </a:pPr>
            <a:r>
              <a:rPr lang="en-US" sz="1300" dirty="0"/>
              <a:t>                                       (send this all-successors newest)</a:t>
            </a:r>
          </a:p>
          <a:p>
            <a:pPr>
              <a:spcBef>
                <a:spcPts val="0"/>
              </a:spcBef>
            </a:pPr>
            <a:r>
              <a:rPr lang="en-US" sz="1300" dirty="0"/>
              <a:t>                                       nodes)))</a:t>
            </a:r>
          </a:p>
          <a:p>
            <a:pPr>
              <a:spcBef>
                <a:spcPts val="0"/>
              </a:spcBef>
            </a:pPr>
            <a:r>
              <a:rPr lang="en-US" sz="1300" dirty="0"/>
              <a:t>    </a:t>
            </a:r>
          </a:p>
          <a:p>
            <a:pPr>
              <a:spcBef>
                <a:spcPts val="0"/>
              </a:spcBef>
            </a:pPr>
            <a:r>
              <a:rPr lang="en-US" sz="1300" i="1" dirty="0"/>
              <a:t>...etc...</a:t>
            </a:r>
          </a:p>
          <a:p>
            <a:pPr>
              <a:spcBef>
                <a:spcPts val="0"/>
              </a:spcBef>
            </a:pPr>
            <a:r>
              <a:rPr lang="en-US" sz="1300" dirty="0"/>
              <a:t>   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724400" y="1371600"/>
            <a:ext cx="3886200" cy="152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/>
              <a:t>Here's </a:t>
            </a:r>
            <a:r>
              <a:rPr lang="en-US" b="1" dirty="0"/>
              <a:t>path?</a:t>
            </a:r>
            <a:r>
              <a:rPr lang="en-US" dirty="0"/>
              <a:t> as a method of a </a:t>
            </a:r>
            <a:r>
              <a:rPr lang="en-US" b="1" dirty="0"/>
              <a:t>Graph%</a:t>
            </a:r>
            <a:r>
              <a:rPr lang="en-US" dirty="0"/>
              <a:t> class.  It still uses general recursion, so we must document that fact, and also provide all the usual deliverables for general recursion.</a:t>
            </a:r>
          </a:p>
        </p:txBody>
      </p:sp>
      <p:sp>
        <p:nvSpPr>
          <p:cNvPr id="6" name="Rectangle 5"/>
          <p:cNvSpPr/>
          <p:nvPr/>
        </p:nvSpPr>
        <p:spPr>
          <a:xfrm>
            <a:off x="6705600" y="3623214"/>
            <a:ext cx="2209800" cy="7386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We're talking about "this" graph– the one represented by this object</a:t>
            </a:r>
          </a:p>
        </p:txBody>
      </p:sp>
      <p:cxnSp>
        <p:nvCxnSpPr>
          <p:cNvPr id="8" name="Straight Arrow Connector 7"/>
          <p:cNvCxnSpPr>
            <a:stCxn id="6" idx="0"/>
          </p:cNvCxnSpPr>
          <p:nvPr/>
        </p:nvCxnSpPr>
        <p:spPr>
          <a:xfrm flipH="1" flipV="1">
            <a:off x="6781800" y="3263360"/>
            <a:ext cx="1028700" cy="35985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495800" y="6013450"/>
            <a:ext cx="3810000" cy="685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Instead of saying </a:t>
            </a:r>
            <a:r>
              <a:rPr lang="en-US" sz="1400" b="1" dirty="0"/>
              <a:t>(all-successors newest graph) </a:t>
            </a:r>
            <a:r>
              <a:rPr lang="en-US" sz="1400" dirty="0"/>
              <a:t>, we made </a:t>
            </a:r>
            <a:r>
              <a:rPr lang="en-US" sz="1400" b="1" dirty="0"/>
              <a:t>all-successors</a:t>
            </a:r>
            <a:r>
              <a:rPr lang="en-US" sz="1400" dirty="0"/>
              <a:t> a method of </a:t>
            </a:r>
            <a:r>
              <a:rPr lang="en-US" sz="1400" b="1" dirty="0"/>
              <a:t>Graph% </a:t>
            </a:r>
            <a:r>
              <a:rPr lang="en-US" sz="1400" dirty="0"/>
              <a:t>, and we asked it to work on </a:t>
            </a:r>
            <a:r>
              <a:rPr lang="en-US" sz="1400" b="1" dirty="0"/>
              <a:t>this</a:t>
            </a:r>
            <a:r>
              <a:rPr lang="en-US" sz="1400" dirty="0"/>
              <a:t> graph.</a:t>
            </a:r>
          </a:p>
        </p:txBody>
      </p:sp>
      <p:cxnSp>
        <p:nvCxnSpPr>
          <p:cNvPr id="14" name="Straight Arrow Connector 13"/>
          <p:cNvCxnSpPr>
            <a:stCxn id="10" idx="0"/>
          </p:cNvCxnSpPr>
          <p:nvPr/>
        </p:nvCxnSpPr>
        <p:spPr>
          <a:xfrm flipH="1" flipV="1">
            <a:off x="5943600" y="5664200"/>
            <a:ext cx="457200" cy="3492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Complicated things need strategies to  document them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300" b="1" dirty="0"/>
              <a:t>(define Graph%</a:t>
            </a:r>
          </a:p>
          <a:p>
            <a:pPr>
              <a:spcBef>
                <a:spcPts val="0"/>
              </a:spcBef>
              <a:buNone/>
            </a:pPr>
            <a:r>
              <a:rPr lang="en-US" sz="1300" b="1" dirty="0"/>
              <a:t> (class* object% ()</a:t>
            </a:r>
          </a:p>
          <a:p>
            <a:pPr>
              <a:spcBef>
                <a:spcPts val="0"/>
              </a:spcBef>
              <a:buNone/>
            </a:pPr>
            <a:r>
              <a:rPr lang="en-US" sz="1300" b="1" dirty="0"/>
              <a:t>     ... </a:t>
            </a:r>
            <a:endParaRPr lang="en-US" sz="1300" b="1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</a:pPr>
            <a:r>
              <a:rPr lang="en-US" sz="1300" dirty="0"/>
              <a:t>    ;; reachable-from? : </a:t>
            </a:r>
            <a:r>
              <a:rPr lang="en-US" sz="1300" dirty="0" err="1"/>
              <a:t>SetOfNodes</a:t>
            </a:r>
            <a:r>
              <a:rPr lang="en-US" sz="1300" dirty="0"/>
              <a:t> </a:t>
            </a:r>
            <a:r>
              <a:rPr lang="en-US" sz="1300" dirty="0" err="1"/>
              <a:t>SetOfNodes</a:t>
            </a:r>
            <a:r>
              <a:rPr lang="en-US" sz="1300" dirty="0"/>
              <a:t> Node -&gt; Boolean</a:t>
            </a:r>
          </a:p>
          <a:p>
            <a:pPr>
              <a:spcBef>
                <a:spcPts val="0"/>
              </a:spcBef>
            </a:pPr>
            <a:r>
              <a:rPr lang="en-US" sz="1300" dirty="0"/>
              <a:t>    ;; GIVEN: two sets of nodes and a target a node</a:t>
            </a:r>
          </a:p>
          <a:p>
            <a:pPr>
              <a:spcBef>
                <a:spcPts val="0"/>
              </a:spcBef>
            </a:pPr>
            <a:r>
              <a:rPr lang="en-US" sz="1300" dirty="0"/>
              <a:t>    ;; WHERE:</a:t>
            </a:r>
          </a:p>
          <a:p>
            <a:pPr>
              <a:spcBef>
                <a:spcPts val="0"/>
              </a:spcBef>
            </a:pPr>
            <a:r>
              <a:rPr lang="en-US" sz="1300" dirty="0"/>
              <a:t>    ;;  reached is the set of nodes reachable in this graph in fewer than n steps</a:t>
            </a:r>
          </a:p>
          <a:p>
            <a:pPr>
              <a:spcBef>
                <a:spcPts val="0"/>
              </a:spcBef>
            </a:pPr>
            <a:r>
              <a:rPr lang="en-US" sz="1300" dirty="0"/>
              <a:t>    ;;        from some starting node '</a:t>
            </a:r>
            <a:r>
              <a:rPr lang="en-US" sz="1300" dirty="0" err="1"/>
              <a:t>src</a:t>
            </a:r>
            <a:r>
              <a:rPr lang="en-US" sz="1300" dirty="0"/>
              <a:t>', for some n</a:t>
            </a:r>
          </a:p>
          <a:p>
            <a:pPr>
              <a:spcBef>
                <a:spcPts val="0"/>
              </a:spcBef>
            </a:pPr>
            <a:r>
              <a:rPr lang="en-US" sz="1300" dirty="0"/>
              <a:t>    ;;  recent is the set of nodes reachable from </a:t>
            </a:r>
            <a:r>
              <a:rPr lang="en-US" sz="1300" dirty="0" err="1"/>
              <a:t>src</a:t>
            </a:r>
            <a:r>
              <a:rPr lang="en-US" sz="1300" dirty="0"/>
              <a:t> in n steps but</a:t>
            </a:r>
          </a:p>
          <a:p>
            <a:pPr>
              <a:spcBef>
                <a:spcPts val="0"/>
              </a:spcBef>
            </a:pPr>
            <a:r>
              <a:rPr lang="en-US" sz="1300" dirty="0"/>
              <a:t>    ;;         not in n-1 steps.</a:t>
            </a:r>
          </a:p>
          <a:p>
            <a:pPr>
              <a:spcBef>
                <a:spcPts val="0"/>
              </a:spcBef>
            </a:pPr>
            <a:r>
              <a:rPr lang="en-US" sz="1300" dirty="0"/>
              <a:t>    ;; AND </a:t>
            </a:r>
            <a:r>
              <a:rPr lang="en-US" sz="1300" dirty="0" err="1"/>
              <a:t>tgt</a:t>
            </a:r>
            <a:r>
              <a:rPr lang="en-US" sz="1300" dirty="0"/>
              <a:t> is not in reached</a:t>
            </a:r>
          </a:p>
          <a:p>
            <a:pPr>
              <a:spcBef>
                <a:spcPts val="0"/>
              </a:spcBef>
            </a:pPr>
            <a:r>
              <a:rPr lang="en-US" sz="1300" dirty="0"/>
              <a:t>    ;; RETURNS: true </a:t>
            </a:r>
            <a:r>
              <a:rPr lang="en-US" sz="1300" dirty="0" err="1"/>
              <a:t>iff</a:t>
            </a:r>
            <a:r>
              <a:rPr lang="en-US" sz="1300" dirty="0"/>
              <a:t> </a:t>
            </a:r>
            <a:r>
              <a:rPr lang="en-US" sz="1300" dirty="0" err="1"/>
              <a:t>tgt</a:t>
            </a:r>
            <a:r>
              <a:rPr lang="en-US" sz="1300" dirty="0"/>
              <a:t> is reachable from </a:t>
            </a:r>
            <a:r>
              <a:rPr lang="en-US" sz="1300" dirty="0" err="1"/>
              <a:t>src</a:t>
            </a:r>
            <a:r>
              <a:rPr lang="en-US" sz="1300" dirty="0"/>
              <a:t> in this graph.   </a:t>
            </a:r>
          </a:p>
          <a:p>
            <a:pPr>
              <a:spcBef>
                <a:spcPts val="0"/>
              </a:spcBef>
            </a:pPr>
            <a:endParaRPr lang="en-US" sz="1300" b="1" dirty="0"/>
          </a:p>
          <a:p>
            <a:pPr>
              <a:spcBef>
                <a:spcPts val="0"/>
              </a:spcBef>
            </a:pPr>
            <a:r>
              <a:rPr lang="en-US" sz="1300" b="1" dirty="0"/>
              <a:t> </a:t>
            </a:r>
            <a:r>
              <a:rPr lang="en-US" sz="1300" dirty="0"/>
              <a:t>  (define/public (reachable-from? reached recent </a:t>
            </a:r>
            <a:r>
              <a:rPr lang="en-US" sz="1300" dirty="0" err="1"/>
              <a:t>tgt</a:t>
            </a:r>
            <a:r>
              <a:rPr lang="en-US" sz="1300" dirty="0"/>
              <a:t>)</a:t>
            </a:r>
          </a:p>
          <a:p>
            <a:pPr>
              <a:spcBef>
                <a:spcPts val="0"/>
              </a:spcBef>
            </a:pPr>
            <a:r>
              <a:rPr lang="en-US" sz="1300" dirty="0"/>
              <a:t>     (cond</a:t>
            </a:r>
          </a:p>
          <a:p>
            <a:pPr>
              <a:spcBef>
                <a:spcPts val="0"/>
              </a:spcBef>
            </a:pPr>
            <a:r>
              <a:rPr lang="en-US" sz="1300" dirty="0"/>
              <a:t>      [(member </a:t>
            </a:r>
            <a:r>
              <a:rPr lang="en-US" sz="1300" dirty="0" err="1"/>
              <a:t>tgt</a:t>
            </a:r>
            <a:r>
              <a:rPr lang="en-US" sz="1300" dirty="0"/>
              <a:t> recent) true]</a:t>
            </a:r>
          </a:p>
          <a:p>
            <a:pPr>
              <a:spcBef>
                <a:spcPts val="0"/>
              </a:spcBef>
            </a:pPr>
            <a:r>
              <a:rPr lang="en-US" sz="1300" dirty="0"/>
              <a:t>      [(empty? recent) false]</a:t>
            </a:r>
          </a:p>
          <a:p>
            <a:pPr>
              <a:spcBef>
                <a:spcPts val="0"/>
              </a:spcBef>
            </a:pPr>
            <a:r>
              <a:rPr lang="en-US" sz="1300" dirty="0"/>
              <a:t>      [else</a:t>
            </a:r>
          </a:p>
          <a:p>
            <a:pPr>
              <a:spcBef>
                <a:spcPts val="0"/>
              </a:spcBef>
            </a:pPr>
            <a:r>
              <a:rPr lang="en-US" sz="1300" dirty="0"/>
              <a:t>       (local</a:t>
            </a:r>
          </a:p>
          <a:p>
            <a:pPr>
              <a:spcBef>
                <a:spcPts val="0"/>
              </a:spcBef>
            </a:pPr>
            <a:r>
              <a:rPr lang="en-US" sz="1300" dirty="0"/>
              <a:t>           ((define next-reached (append recent reached))</a:t>
            </a:r>
          </a:p>
          <a:p>
            <a:pPr>
              <a:spcBef>
                <a:spcPts val="0"/>
              </a:spcBef>
            </a:pPr>
            <a:r>
              <a:rPr lang="en-US" sz="1300" dirty="0"/>
              <a:t>            (define next-recent </a:t>
            </a:r>
          </a:p>
          <a:p>
            <a:pPr>
              <a:spcBef>
                <a:spcPts val="0"/>
              </a:spcBef>
            </a:pPr>
            <a:r>
              <a:rPr lang="en-US" sz="1300" dirty="0"/>
              <a:t>              (set-diff (send this all-successors recent)</a:t>
            </a:r>
          </a:p>
          <a:p>
            <a:pPr>
              <a:spcBef>
                <a:spcPts val="0"/>
              </a:spcBef>
            </a:pPr>
            <a:r>
              <a:rPr lang="en-US" sz="1300" dirty="0"/>
              <a:t>                        next-reached)))</a:t>
            </a:r>
          </a:p>
          <a:p>
            <a:pPr>
              <a:spcBef>
                <a:spcPts val="0"/>
              </a:spcBef>
            </a:pPr>
            <a:r>
              <a:rPr lang="en-US" sz="1300" dirty="0"/>
              <a:t>         (reachable-from? next-reached next-recent </a:t>
            </a:r>
            <a:r>
              <a:rPr lang="en-US" sz="1300" dirty="0" err="1"/>
              <a:t>tgt</a:t>
            </a:r>
            <a:r>
              <a:rPr lang="en-US" sz="1300" dirty="0"/>
              <a:t> g))]))    </a:t>
            </a:r>
          </a:p>
          <a:p>
            <a:pPr>
              <a:spcBef>
                <a:spcPts val="0"/>
              </a:spcBef>
            </a:pPr>
            <a:r>
              <a:rPr lang="en-US" sz="1300" i="1" dirty="0"/>
              <a:t>...etc...</a:t>
            </a:r>
          </a:p>
          <a:p>
            <a:pPr>
              <a:spcBef>
                <a:spcPts val="0"/>
              </a:spcBef>
            </a:pPr>
            <a:r>
              <a:rPr lang="en-US" sz="1300" dirty="0"/>
              <a:t>   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867400" y="4267200"/>
            <a:ext cx="2895600" cy="20891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/>
              <a:t>Here's </a:t>
            </a:r>
            <a:r>
              <a:rPr lang="en-US" b="1" dirty="0"/>
              <a:t>reachable-from? </a:t>
            </a:r>
            <a:r>
              <a:rPr lang="en-US" dirty="0"/>
              <a:t>as a method of a </a:t>
            </a:r>
            <a:r>
              <a:rPr lang="en-US" b="1" dirty="0"/>
              <a:t>Graph%</a:t>
            </a:r>
            <a:r>
              <a:rPr lang="en-US" dirty="0"/>
              <a:t> class.  It still uses general recursion, so we must document that fact, and also provide all the usual deliverables for general recursion.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5410200" y="1778616"/>
            <a:ext cx="3352800" cy="987117"/>
            <a:chOff x="5410200" y="1778616"/>
            <a:chExt cx="3352800" cy="987117"/>
          </a:xfrm>
        </p:grpSpPr>
        <p:sp>
          <p:nvSpPr>
            <p:cNvPr id="6" name="Rectangle 5"/>
            <p:cNvSpPr/>
            <p:nvPr/>
          </p:nvSpPr>
          <p:spPr>
            <a:xfrm>
              <a:off x="6096000" y="1778616"/>
              <a:ext cx="2667000" cy="40005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/>
                <a:t>We're talking about "this" graph</a:t>
              </a:r>
              <a:endParaRPr lang="en-US" dirty="0"/>
            </a:p>
          </p:txBody>
        </p:sp>
        <p:cxnSp>
          <p:nvCxnSpPr>
            <p:cNvPr id="8" name="Straight Arrow Connector 7"/>
            <p:cNvCxnSpPr>
              <a:stCxn id="6" idx="2"/>
            </p:cNvCxnSpPr>
            <p:nvPr/>
          </p:nvCxnSpPr>
          <p:spPr>
            <a:xfrm flipH="1">
              <a:off x="5410200" y="2178666"/>
              <a:ext cx="2019300" cy="587067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3581400" y="4469690"/>
            <a:ext cx="5410200" cy="1347866"/>
            <a:chOff x="1219200" y="4458043"/>
            <a:chExt cx="5410200" cy="1347866"/>
          </a:xfrm>
        </p:grpSpPr>
        <p:sp>
          <p:nvSpPr>
            <p:cNvPr id="10" name="Rectangle 9"/>
            <p:cNvSpPr/>
            <p:nvPr/>
          </p:nvSpPr>
          <p:spPr>
            <a:xfrm>
              <a:off x="2819400" y="4458043"/>
              <a:ext cx="3810000" cy="91342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/>
                <a:t>Instead of saying </a:t>
              </a:r>
              <a:r>
                <a:rPr lang="en-US" sz="1400" b="1" dirty="0"/>
                <a:t>(all-successors recent graph) </a:t>
              </a:r>
              <a:r>
                <a:rPr lang="en-US" sz="1400" dirty="0"/>
                <a:t>, we made </a:t>
              </a:r>
              <a:r>
                <a:rPr lang="en-US" sz="1400" b="1" dirty="0"/>
                <a:t>all-successors</a:t>
              </a:r>
              <a:r>
                <a:rPr lang="en-US" sz="1400" dirty="0"/>
                <a:t> a method of </a:t>
              </a:r>
              <a:r>
                <a:rPr lang="en-US" sz="1400" b="1" dirty="0"/>
                <a:t>Graph% </a:t>
              </a:r>
              <a:r>
                <a:rPr lang="en-US" sz="1400" dirty="0"/>
                <a:t>, which will always work on “this” graph</a:t>
              </a:r>
            </a:p>
          </p:txBody>
        </p:sp>
        <p:cxnSp>
          <p:nvCxnSpPr>
            <p:cNvPr id="14" name="Straight Arrow Connector 13"/>
            <p:cNvCxnSpPr>
              <a:stCxn id="10" idx="1"/>
            </p:cNvCxnSpPr>
            <p:nvPr/>
          </p:nvCxnSpPr>
          <p:spPr>
            <a:xfrm flipH="1">
              <a:off x="1219200" y="4914757"/>
              <a:ext cx="1600200" cy="891152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265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Strategies turn into</a:t>
            </a:r>
            <a:r>
              <a:rPr lang="en-US" dirty="0">
                <a:sym typeface="Wingdings" pitchFamily="2" charset="2"/>
              </a:rPr>
              <a:t>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OO world, the important design strategies are at the class level.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dirty="0">
                <a:sym typeface="Wingdings" pitchFamily="2" charset="2"/>
              </a:rPr>
              <a:t>composite pattern (</a:t>
            </a:r>
            <a:r>
              <a:rPr lang="en-US" dirty="0" err="1">
                <a:sym typeface="Wingdings" pitchFamily="2" charset="2"/>
              </a:rPr>
              <a:t>eg</a:t>
            </a:r>
            <a:r>
              <a:rPr lang="en-US" dirty="0">
                <a:sym typeface="Wingdings" pitchFamily="2" charset="2"/>
              </a:rPr>
              <a:t>, composite shapes)</a:t>
            </a:r>
          </a:p>
          <a:p>
            <a:pPr lvl="1"/>
            <a:r>
              <a:rPr lang="en-US" dirty="0">
                <a:sym typeface="Wingdings" pitchFamily="2" charset="2"/>
              </a:rPr>
              <a:t>container pattern (we'll use this shortly)</a:t>
            </a:r>
          </a:p>
          <a:p>
            <a:pPr lvl="1"/>
            <a:r>
              <a:rPr lang="en-US" dirty="0">
                <a:sym typeface="Wingdings" pitchFamily="2" charset="2"/>
              </a:rPr>
              <a:t>template-and-hook pattern (later)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a good OO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One bundle of operations = one interface</a:t>
            </a:r>
          </a:p>
          <a:p>
            <a:pPr lvl="1"/>
            <a:r>
              <a:rPr lang="en-US" dirty="0"/>
              <a:t>If the interface consists of two kinds of things, working on disjoint pieces of data, consider splitting it.</a:t>
            </a:r>
          </a:p>
          <a:p>
            <a:r>
              <a:rPr lang="en-US" dirty="0"/>
              <a:t>One </a:t>
            </a:r>
            <a:r>
              <a:rPr lang="en-US" dirty="0" err="1"/>
              <a:t>struct</a:t>
            </a:r>
            <a:r>
              <a:rPr lang="en-US" dirty="0"/>
              <a:t> = one class</a:t>
            </a:r>
          </a:p>
          <a:p>
            <a:r>
              <a:rPr lang="en-US" dirty="0"/>
              <a:t>Keep the interface as small as possible</a:t>
            </a:r>
          </a:p>
          <a:p>
            <a:r>
              <a:rPr lang="en-US" dirty="0"/>
              <a:t>Keep the operations near the data</a:t>
            </a:r>
          </a:p>
          <a:p>
            <a:r>
              <a:rPr lang="en-US" dirty="0"/>
              <a:t>Keep values local whenever possible</a:t>
            </a:r>
          </a:p>
          <a:p>
            <a:pPr lvl="1"/>
            <a:r>
              <a:rPr lang="en-US" dirty="0"/>
              <a:t>use fields instead of </a:t>
            </a:r>
            <a:r>
              <a:rPr lang="en-US" dirty="0" err="1"/>
              <a:t>globals</a:t>
            </a:r>
            <a:r>
              <a:rPr lang="en-US" dirty="0"/>
              <a:t> when possible</a:t>
            </a:r>
          </a:p>
          <a:p>
            <a:r>
              <a:rPr lang="en-US" dirty="0"/>
              <a:t>All the other criteria of a good data design still hold</a:t>
            </a:r>
          </a:p>
          <a:p>
            <a:pPr lvl="1"/>
            <a:r>
              <a:rPr lang="en-US" dirty="0"/>
              <a:t>need good contracts, purpose statements, and invariants</a:t>
            </a:r>
          </a:p>
          <a:p>
            <a:pPr lvl="1"/>
            <a:r>
              <a:rPr lang="en-US" dirty="0"/>
              <a:t>If not every combination of values is meaningful, must write an invariant to document this.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222083" y="2514600"/>
            <a:ext cx="2795833" cy="1752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This is not a course in OO Design, but we can write down some general principles.  If you stray too far from these, that is an indication of a bad design</a:t>
            </a:r>
          </a:p>
        </p:txBody>
      </p:sp>
    </p:spTree>
    <p:extLst>
      <p:ext uri="{BB962C8B-B14F-4D97-AF65-F5344CB8AC3E}">
        <p14:creationId xmlns:p14="http://schemas.microsoft.com/office/powerpoint/2010/main" val="16696030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90600"/>
          </a:xfrm>
        </p:spPr>
        <p:txBody>
          <a:bodyPr/>
          <a:lstStyle/>
          <a:p>
            <a:r>
              <a:rPr lang="en-US" dirty="0"/>
              <a:t>Same as before, plus one more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6: Program Review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8853013"/>
              </p:ext>
            </p:extLst>
          </p:nvPr>
        </p:nvGraphicFramePr>
        <p:xfrm>
          <a:off x="1524000" y="2209800"/>
          <a:ext cx="6191839" cy="44374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1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23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The Program Review Recipe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69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000" dirty="0"/>
                        <a:t>1. Do all the tests pass?</a:t>
                      </a:r>
                      <a:endParaRPr lang="en-US" sz="20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690">
                <a:tc>
                  <a:txBody>
                    <a:bodyPr/>
                    <a:lstStyle/>
                    <a:p>
                      <a:r>
                        <a:rPr lang="en-US" sz="2000" dirty="0"/>
                        <a:t>2. Are the contracts accurate?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9641">
                <a:tc>
                  <a:txBody>
                    <a:bodyPr/>
                    <a:lstStyle/>
                    <a:p>
                      <a:r>
                        <a:rPr lang="en-US" sz="2000" dirty="0"/>
                        <a:t>3. Are the</a:t>
                      </a:r>
                      <a:r>
                        <a:rPr lang="en-US" sz="2000" baseline="0" dirty="0"/>
                        <a:t> purpose statements and interpretations clear and accurate?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9641">
                <a:tc>
                  <a:txBody>
                    <a:bodyPr/>
                    <a:lstStyle/>
                    <a:p>
                      <a:r>
                        <a:rPr lang="en-US" sz="2000" dirty="0"/>
                        <a:t>4. Are there ugly pieces of code that should be broken</a:t>
                      </a:r>
                      <a:r>
                        <a:rPr lang="en-US" sz="2000" baseline="0" dirty="0"/>
                        <a:t> out into their own functions?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0593">
                <a:tc>
                  <a:txBody>
                    <a:bodyPr/>
                    <a:lstStyle/>
                    <a:p>
                      <a:r>
                        <a:rPr lang="en-US" sz="2000" dirty="0"/>
                        <a:t>5. Are there pieces of code</a:t>
                      </a:r>
                      <a:r>
                        <a:rPr lang="en-US" sz="2000" baseline="0" dirty="0"/>
                        <a:t> that are duplicated (or almost duplicated) and should be made into independent functions?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0005">
                <a:tc>
                  <a:txBody>
                    <a:bodyPr/>
                    <a:lstStyle/>
                    <a:p>
                      <a:r>
                        <a:rPr lang="en-US" sz="2000" baseline="0" dirty="0"/>
                        <a:t>6. Does your design follow the Principles of a Good OO Design (on the preceding slide)?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3716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82707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Design Recipe is still there, but the deliverables are in different places</a:t>
            </a:r>
          </a:p>
          <a:p>
            <a:r>
              <a:rPr lang="en-US" dirty="0"/>
              <a:t>You should now be able to identify where each of the deliverables go in an object-oriented program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Study the files in the Examples folder.  Did we get all the deliverables in the right places?</a:t>
            </a:r>
          </a:p>
          <a:p>
            <a:r>
              <a:rPr lang="en-US" dirty="0"/>
              <a:t>If you have questions about this lesson, ask them on the </a:t>
            </a:r>
            <a:r>
              <a:rPr lang="en-US"/>
              <a:t>Discussion Board.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566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Let's review the Design Recipe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2039539"/>
              </p:ext>
            </p:extLst>
          </p:nvPr>
        </p:nvGraphicFramePr>
        <p:xfrm>
          <a:off x="457200" y="1600200"/>
          <a:ext cx="822960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The Function Design Recipe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1. Data Design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2. Contract and Purpose Statement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3.</a:t>
                      </a:r>
                      <a:r>
                        <a:rPr lang="en-US" sz="3200" baseline="0" dirty="0"/>
                        <a:t> Examples and Tests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4. Design Strategy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5. Function 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6. Program</a:t>
                      </a:r>
                      <a:r>
                        <a:rPr lang="en-US" sz="3200" baseline="0" dirty="0"/>
                        <a:t> Review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 an OO system, the steps are a little different, but they are all there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2142761"/>
              </p:ext>
            </p:extLst>
          </p:nvPr>
        </p:nvGraphicFramePr>
        <p:xfrm>
          <a:off x="457200" y="1600200"/>
          <a:ext cx="8229600" cy="522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The Object-Oriented Design Recipe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Step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1. Interface 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Identify the kinds of</a:t>
                      </a:r>
                      <a:r>
                        <a:rPr lang="en-US" sz="1600" baseline="0" dirty="0"/>
                        <a:t> things in your system and the messages they need to respond to.  For each method in an interface, write a contract and purpose statement.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2. Class 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Identify the kinds of things that</a:t>
                      </a:r>
                      <a:r>
                        <a:rPr lang="en-US" sz="1600" baseline="0" dirty="0"/>
                        <a:t> may be behind each interface.  For each class, give a purpose statement.  For each field of a class, give an interpretation.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3. Method 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For each method, copy</a:t>
                      </a:r>
                      <a:r>
                        <a:rPr lang="en-US" sz="1600" baseline="0" dirty="0"/>
                        <a:t> down the contract and purpose statement from the interface.  Specialize the purpose statement to specify how the purpose is fulfilled for this class. Include examples as needed.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4. Unit</a:t>
                      </a:r>
                      <a:r>
                        <a:rPr lang="en-US" sz="1600" baseline="0" dirty="0"/>
                        <a:t> Tests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For</a:t>
                      </a:r>
                      <a:r>
                        <a:rPr lang="en-US" sz="1600" baseline="0" dirty="0"/>
                        <a:t> each class, write tests that exercise every method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aseline="0" dirty="0"/>
                        <a:t>5. Program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Same as before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401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1:  Interface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kinds of things will exist in your system?</a:t>
            </a:r>
          </a:p>
          <a:p>
            <a:r>
              <a:rPr lang="en-US" dirty="0"/>
              <a:t>What  messages will they need to respond to?</a:t>
            </a:r>
          </a:p>
          <a:p>
            <a:r>
              <a:rPr lang="en-US" dirty="0"/>
              <a:t>List the messages (methods) in each interface</a:t>
            </a:r>
          </a:p>
          <a:p>
            <a:r>
              <a:rPr lang="en-US" dirty="0"/>
              <a:t>Write a purpose statement for the interface</a:t>
            </a:r>
          </a:p>
          <a:p>
            <a:r>
              <a:rPr lang="en-US" dirty="0"/>
              <a:t>For each method in the interface, write a contract and purpose statement.</a:t>
            </a:r>
          </a:p>
          <a:p>
            <a:r>
              <a:rPr lang="en-US" dirty="0"/>
              <a:t>Write the contracts in terms of data types and interfaces (never classes).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5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 1: </a:t>
            </a:r>
            <a:r>
              <a:rPr lang="en-US" dirty="0" err="1"/>
              <a:t>StupidRobot</a:t>
            </a:r>
            <a:r>
              <a:rPr lang="en-US" dirty="0"/>
              <a:t>&lt;%&gt;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/>
              <a:t>;; A </a:t>
            </a:r>
            <a:r>
              <a:rPr lang="en-US" dirty="0" err="1"/>
              <a:t>StupidRobot</a:t>
            </a:r>
            <a:r>
              <a:rPr lang="en-US" dirty="0"/>
              <a:t> is an object of any class that implements</a:t>
            </a:r>
          </a:p>
          <a:p>
            <a:r>
              <a:rPr lang="en-US" dirty="0"/>
              <a:t>;; </a:t>
            </a:r>
            <a:r>
              <a:rPr lang="en-US" dirty="0" err="1"/>
              <a:t>StupidRobot</a:t>
            </a:r>
            <a:r>
              <a:rPr lang="en-US" dirty="0"/>
              <a:t>&lt;%&gt;</a:t>
            </a:r>
          </a:p>
          <a:p>
            <a:endParaRPr lang="en-US" dirty="0"/>
          </a:p>
          <a:p>
            <a:r>
              <a:rPr lang="en-US" dirty="0"/>
              <a:t>;; Interpretation: A </a:t>
            </a:r>
            <a:r>
              <a:rPr lang="en-US" dirty="0" err="1"/>
              <a:t>StupidRobot</a:t>
            </a:r>
            <a:r>
              <a:rPr lang="en-US" dirty="0"/>
              <a:t> represents a robot moving along a</a:t>
            </a:r>
          </a:p>
          <a:p>
            <a:r>
              <a:rPr lang="en-US" dirty="0"/>
              <a:t>;; one-dimensional line, starting at position 0.</a:t>
            </a:r>
          </a:p>
          <a:p>
            <a:endParaRPr lang="en-US" dirty="0"/>
          </a:p>
          <a:p>
            <a:r>
              <a:rPr lang="en-US" dirty="0"/>
              <a:t>(define </a:t>
            </a:r>
            <a:r>
              <a:rPr lang="en-US" dirty="0" err="1"/>
              <a:t>StupidRobot</a:t>
            </a:r>
            <a:r>
              <a:rPr lang="en-US" dirty="0"/>
              <a:t>&lt;%&gt;</a:t>
            </a:r>
          </a:p>
          <a:p>
            <a:r>
              <a:rPr lang="en-US" dirty="0"/>
              <a:t>  (interface ()</a:t>
            </a:r>
          </a:p>
          <a:p>
            <a:endParaRPr lang="en-US" dirty="0"/>
          </a:p>
          <a:p>
            <a:r>
              <a:rPr lang="en-US" dirty="0"/>
              <a:t>    ;; a new </a:t>
            </a:r>
            <a:r>
              <a:rPr lang="en-US" dirty="0" err="1"/>
              <a:t>StupidRobot</a:t>
            </a:r>
            <a:r>
              <a:rPr lang="en-US" dirty="0"/>
              <a:t>&lt;%&gt; is required to start at position 0</a:t>
            </a:r>
          </a:p>
          <a:p>
            <a:r>
              <a:rPr lang="en-US" dirty="0"/>
              <a:t>    </a:t>
            </a:r>
          </a:p>
          <a:p>
            <a:r>
              <a:rPr lang="en-US" dirty="0"/>
              <a:t>    ;; -&gt; </a:t>
            </a:r>
            <a:r>
              <a:rPr lang="en-US" dirty="0" err="1"/>
              <a:t>StupidRobot</a:t>
            </a:r>
            <a:endParaRPr lang="en-US" dirty="0"/>
          </a:p>
          <a:p>
            <a:r>
              <a:rPr lang="en-US" dirty="0"/>
              <a:t>    ;; RETURNS: a Robot just like this one, except moved one </a:t>
            </a:r>
          </a:p>
          <a:p>
            <a:r>
              <a:rPr lang="en-US" dirty="0"/>
              <a:t>    ;; position to the right</a:t>
            </a:r>
          </a:p>
          <a:p>
            <a:r>
              <a:rPr lang="en-US" dirty="0"/>
              <a:t>    move-right</a:t>
            </a:r>
          </a:p>
          <a:p>
            <a:endParaRPr lang="en-US" dirty="0"/>
          </a:p>
          <a:p>
            <a:r>
              <a:rPr lang="en-US" dirty="0"/>
              <a:t>    ;; -&gt; Integer</a:t>
            </a:r>
          </a:p>
          <a:p>
            <a:r>
              <a:rPr lang="en-US" dirty="0"/>
              <a:t>    ;; RETURNS: the current x-position of this robot</a:t>
            </a:r>
          </a:p>
          <a:p>
            <a:r>
              <a:rPr lang="en-US" dirty="0"/>
              <a:t>    get-</a:t>
            </a:r>
            <a:r>
              <a:rPr lang="en-US" dirty="0" err="1"/>
              <a:t>pos</a:t>
            </a:r>
            <a:endParaRPr lang="en-US" dirty="0"/>
          </a:p>
          <a:p>
            <a:endParaRPr lang="en-US" dirty="0"/>
          </a:p>
          <a:p>
            <a:r>
              <a:rPr lang="en-US" dirty="0"/>
              <a:t>    ))</a:t>
            </a:r>
          </a:p>
        </p:txBody>
      </p:sp>
      <p:sp>
        <p:nvSpPr>
          <p:cNvPr id="3" name="Rectangle 2"/>
          <p:cNvSpPr/>
          <p:nvPr/>
        </p:nvSpPr>
        <p:spPr>
          <a:xfrm>
            <a:off x="6477000" y="2819400"/>
            <a:ext cx="22098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Purpose statement for the interface</a:t>
            </a:r>
          </a:p>
        </p:txBody>
      </p:sp>
      <p:cxnSp>
        <p:nvCxnSpPr>
          <p:cNvPr id="7" name="Straight Arrow Connector 6"/>
          <p:cNvCxnSpPr>
            <a:stCxn id="3" idx="1"/>
          </p:cNvCxnSpPr>
          <p:nvPr/>
        </p:nvCxnSpPr>
        <p:spPr>
          <a:xfrm flipH="1" flipV="1">
            <a:off x="4343400" y="2636838"/>
            <a:ext cx="2133600" cy="6397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2356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2: Widget&lt;%&gt;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000" dirty="0"/>
              <a:t>;; Every object that lives in the world must implement the Widget&lt;%&gt;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;; interface.</a:t>
            </a:r>
          </a:p>
          <a:p>
            <a:pPr>
              <a:spcBef>
                <a:spcPts val="0"/>
              </a:spcBef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(define Widget&lt;%&gt;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(interface ()</a:t>
            </a:r>
          </a:p>
          <a:p>
            <a:pPr>
              <a:spcBef>
                <a:spcPts val="0"/>
              </a:spcBef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    ; -&gt; Widget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 GIVEN: no arguments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 RETURNS: the state of this object that should follow at time t+1.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after-tick          </a:t>
            </a:r>
          </a:p>
          <a:p>
            <a:pPr>
              <a:spcBef>
                <a:spcPts val="0"/>
              </a:spcBef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    ; Integer </a:t>
            </a:r>
            <a:r>
              <a:rPr lang="en-US" sz="1000" dirty="0" err="1"/>
              <a:t>Integer</a:t>
            </a:r>
            <a:r>
              <a:rPr lang="en-US" sz="1000" dirty="0"/>
              <a:t> -&gt; Widget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 GIVEN: a location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 RETURNS: the state of this object that should follow the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 specified mouse event at the given location.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after-button-down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after-button-up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after-drag</a:t>
            </a:r>
          </a:p>
          <a:p>
            <a:pPr>
              <a:spcBef>
                <a:spcPts val="0"/>
              </a:spcBef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    ; </a:t>
            </a:r>
            <a:r>
              <a:rPr lang="en-US" sz="1000" dirty="0" err="1"/>
              <a:t>KeyEvent</a:t>
            </a:r>
            <a:r>
              <a:rPr lang="en-US" sz="1000" dirty="0"/>
              <a:t> -&gt; Widget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 GIVEN: a key event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 RETURNS: the state of this object that should follow the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 given key event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after-key-event     </a:t>
            </a:r>
          </a:p>
          <a:p>
            <a:pPr>
              <a:spcBef>
                <a:spcPts val="0"/>
              </a:spcBef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    ; Scene -&gt; Scene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 GIVEN: a scene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 RETURNS: a scene like the given one, but with this object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 painted on it.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add-to-scene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715000" y="1752600"/>
            <a:ext cx="26670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Another way to write a purpose statement for an interface</a:t>
            </a:r>
          </a:p>
        </p:txBody>
      </p:sp>
      <p:cxnSp>
        <p:nvCxnSpPr>
          <p:cNvPr id="7" name="Straight Arrow Connector 6"/>
          <p:cNvCxnSpPr>
            <a:stCxn id="5" idx="1"/>
          </p:cNvCxnSpPr>
          <p:nvPr/>
        </p:nvCxnSpPr>
        <p:spPr>
          <a:xfrm flipH="1" flipV="1">
            <a:off x="4800600" y="1905000"/>
            <a:ext cx="914400" cy="228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717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2: Class Design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For each interface, consider the different kinds of objects that will implement this interface.  Each kind becomes a class.</a:t>
            </a:r>
          </a:p>
          <a:p>
            <a:r>
              <a:rPr lang="en-US" dirty="0"/>
              <a:t>For each class, include a purpose statement that says what information is represented by objects of that class.</a:t>
            </a:r>
          </a:p>
          <a:p>
            <a:r>
              <a:rPr lang="en-US" dirty="0"/>
              <a:t>For each class, give a constructor  template showing how to build an object of that class.</a:t>
            </a:r>
          </a:p>
          <a:p>
            <a:r>
              <a:rPr lang="en-US" dirty="0"/>
              <a:t>Each </a:t>
            </a:r>
            <a:r>
              <a:rPr lang="en-US" dirty="0">
                <a:latin typeface="Calibri" panose="020F0502020204030204" pitchFamily="34" charset="0"/>
                <a:cs typeface="Consolas" pitchFamily="49" charset="0"/>
              </a:rPr>
              <a:t>field</a:t>
            </a:r>
            <a:r>
              <a:rPr lang="en-US" dirty="0"/>
              <a:t> should have an interpretation, just as every field in a </a:t>
            </a:r>
            <a:r>
              <a:rPr lang="en-US" b="1" dirty="0" err="1"/>
              <a:t>struct</a:t>
            </a:r>
            <a:r>
              <a:rPr lang="en-US" dirty="0"/>
              <a:t> has an interpretation.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718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;; Constructor Template for Bomb%:</a:t>
            </a:r>
          </a:p>
          <a:p>
            <a:pPr marL="0" indent="0"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;; (new Bomb% [x Integer][y Integer])</a:t>
            </a:r>
          </a:p>
          <a:p>
            <a:pPr marL="0" indent="0"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;; Interpretation: </a:t>
            </a:r>
          </a:p>
          <a:p>
            <a:pPr marL="0" indent="0"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;;  An object of class Bomb% represents a bomb.</a:t>
            </a:r>
          </a:p>
          <a:p>
            <a:pPr marL="0" indent="0">
              <a:buNone/>
            </a:pPr>
            <a:endParaRPr lang="en-US" sz="2200" b="1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(define Bomb%</a:t>
            </a:r>
          </a:p>
          <a:p>
            <a:pPr marL="0" indent="0"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 (class* object% (Widget&lt;%&gt;)</a:t>
            </a:r>
          </a:p>
          <a:p>
            <a:pPr marL="0" indent="0"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   (</a:t>
            </a:r>
            <a:r>
              <a:rPr lang="en-US" sz="2200" b="1" dirty="0" err="1">
                <a:latin typeface="Consolas" pitchFamily="49" charset="0"/>
                <a:cs typeface="Consolas" pitchFamily="49" charset="0"/>
              </a:rPr>
              <a:t>init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-field x y)  ; the bomb's x and y position</a:t>
            </a:r>
          </a:p>
          <a:p>
            <a:pPr marL="0" indent="0"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   </a:t>
            </a:r>
          </a:p>
          <a:p>
            <a:pPr marL="0" indent="0"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   ;; image for displaying the bomb</a:t>
            </a:r>
          </a:p>
          <a:p>
            <a:pPr marL="0" indent="0"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   (field [BOMB-IMG (circle 10 "solid" "red")])</a:t>
            </a:r>
          </a:p>
          <a:p>
            <a:pPr marL="0" indent="0"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   ;; the bomb's speed, in pixels/tick</a:t>
            </a:r>
          </a:p>
          <a:p>
            <a:pPr marL="0" indent="0"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    (field [BOMB-SPEED 8])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71600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a715dc3b98ee3c988a87c5d38fd6130d91c81b9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Mod val="20000"/>
            <a:lumOff val="80000"/>
          </a:schemeClr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>
          <a:defRPr dirty="0" smtClean="0"/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4798</TotalTime>
  <Words>2730</Words>
  <Application>Microsoft Office PowerPoint</Application>
  <PresentationFormat>On-screen Show (4:3)</PresentationFormat>
  <Paragraphs>373</Paragraphs>
  <Slides>28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Consolas</vt:lpstr>
      <vt:lpstr>Helvetica Neue</vt:lpstr>
      <vt:lpstr>Wingdings</vt:lpstr>
      <vt:lpstr>1_Office Theme</vt:lpstr>
      <vt:lpstr>The Design Recipe using Classes</vt:lpstr>
      <vt:lpstr>Goals of this lesson</vt:lpstr>
      <vt:lpstr>Let's review the Design Recipe</vt:lpstr>
      <vt:lpstr>In an OO system, the steps are a little different, but they are all there</vt:lpstr>
      <vt:lpstr>Step 1:  Interface Design</vt:lpstr>
      <vt:lpstr>Example 1: StupidRobot&lt;%&gt;</vt:lpstr>
      <vt:lpstr>Example 2: Widget&lt;%&gt;</vt:lpstr>
      <vt:lpstr>Step 2: Class Design</vt:lpstr>
      <vt:lpstr>Example</vt:lpstr>
      <vt:lpstr>What happened to the Observer Template?</vt:lpstr>
      <vt:lpstr>Coding Standards</vt:lpstr>
      <vt:lpstr>Coding Standards Illustrated</vt:lpstr>
      <vt:lpstr>Step 3: Method Design</vt:lpstr>
      <vt:lpstr>Contracts and Purpose Statements in a Class Definition</vt:lpstr>
      <vt:lpstr>Examples and Tests</vt:lpstr>
      <vt:lpstr>Step 4: Unit Tests</vt:lpstr>
      <vt:lpstr>What happened to the strategy?</vt:lpstr>
      <vt:lpstr>Simple method definitions don't need design strategies</vt:lpstr>
      <vt:lpstr>Method definitions that don't need design strategies (2)</vt:lpstr>
      <vt:lpstr>This also doesn't need a design strategy, but it might help</vt:lpstr>
      <vt:lpstr>Another method  where the design strategy is optional</vt:lpstr>
      <vt:lpstr>Complicated things need strategies to  document them</vt:lpstr>
      <vt:lpstr>Complicated things need strategies to  document them</vt:lpstr>
      <vt:lpstr>Design Strategies turn into Patterns</vt:lpstr>
      <vt:lpstr>Properties of a good OO design</vt:lpstr>
      <vt:lpstr>Step 6: Program Review</vt:lpstr>
      <vt:lpstr>Summary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Classes Come From</dc:title>
  <dc:creator>Mitch</dc:creator>
  <cp:lastModifiedBy>Mitchell Wand</cp:lastModifiedBy>
  <cp:revision>136</cp:revision>
  <dcterms:created xsi:type="dcterms:W3CDTF">2006-08-16T00:00:00Z</dcterms:created>
  <dcterms:modified xsi:type="dcterms:W3CDTF">2016-11-09T18:50:52Z</dcterms:modified>
</cp:coreProperties>
</file>